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2"/>
  </p:notesMasterIdLst>
  <p:handoutMasterIdLst>
    <p:handoutMasterId r:id="rId13"/>
  </p:handoutMasterIdLst>
  <p:sldIdLst>
    <p:sldId id="347" r:id="rId2"/>
    <p:sldId id="366" r:id="rId3"/>
    <p:sldId id="374" r:id="rId4"/>
    <p:sldId id="375" r:id="rId5"/>
    <p:sldId id="370" r:id="rId6"/>
    <p:sldId id="376" r:id="rId7"/>
    <p:sldId id="377" r:id="rId8"/>
    <p:sldId id="378" r:id="rId9"/>
    <p:sldId id="379" r:id="rId10"/>
    <p:sldId id="380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86400" autoAdjust="0"/>
  </p:normalViewPr>
  <p:slideViewPr>
    <p:cSldViewPr>
      <p:cViewPr varScale="1">
        <p:scale>
          <a:sx n="62" d="100"/>
          <a:sy n="62" d="100"/>
        </p:scale>
        <p:origin x="131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11/14/2018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81000" y="2971800"/>
            <a:ext cx="57912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5"/>
          </p:nvPr>
        </p:nvSpPr>
        <p:spPr>
          <a:xfrm>
            <a:off x="6400800" y="2362200"/>
            <a:ext cx="1524000" cy="19050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6"/>
          </p:nvPr>
        </p:nvSpPr>
        <p:spPr>
          <a:xfrm>
            <a:off x="5562600" y="2438400"/>
            <a:ext cx="1143000" cy="213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953000" y="2590800"/>
            <a:ext cx="1066800" cy="1981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Friedman Test: Block Design with c = 1 Observation per Cell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662" y="1371600"/>
            <a:ext cx="8610600" cy="48985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/>
              <a:t>Example using 4Exams.csv data</a:t>
            </a:r>
            <a:r>
              <a:rPr lang="en-US" altLang="en-US" sz="2400" dirty="0" smtClean="0"/>
              <a:t>:</a:t>
            </a:r>
            <a:endParaRPr lang="en-US" altLang="en-US" sz="2400" dirty="0"/>
          </a:p>
        </p:txBody>
      </p:sp>
      <p:pic>
        <p:nvPicPr>
          <p:cNvPr id="7" name="Picture Placeholder 6" descr="A set of command lines. The command lines read:&#10;Prompt, friedman dot test (Grade tilde Exam I Student comma data equals FourExams) hash symbol of y tilde factor I blocks &#10;Friedman rank sum test.&#10;data: Grade and Exam and Student.&#10;Friedman chi-squared equals 9.72, d f equals 3, p-value equals 0.021.&#10;p-equals 0.021 is encircled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228600" y="1957032"/>
            <a:ext cx="8297729" cy="13957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28600" y="3505200"/>
            <a:ext cx="8673738" cy="457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400" dirty="0"/>
              <a:t>Compare with </a:t>
            </a:r>
            <a:r>
              <a:rPr lang="en-US" altLang="en-US" sz="2400" i="1" dirty="0"/>
              <a:t>F</a:t>
            </a:r>
            <a:r>
              <a:rPr lang="en-US" altLang="en-US" sz="2400" dirty="0"/>
              <a:t> test</a:t>
            </a:r>
            <a:r>
              <a:rPr lang="en-US" altLang="en-US" sz="2400" dirty="0" smtClean="0"/>
              <a:t>:</a:t>
            </a:r>
            <a:endParaRPr lang="en-US" altLang="en-US" sz="2400" dirty="0"/>
          </a:p>
        </p:txBody>
      </p:sp>
      <p:pic>
        <p:nvPicPr>
          <p:cNvPr id="8" name="Picture Placeholder 7" descr="A set of command line and a table. The command lines read:&#10;Prompt, summary (a o v (Grade tilde Student plus factor (Exam) comma data equals FourExams)) &#10;The table reads:  &#10;Row 1. Student, D f 4, Sum S q 4480, Mean S q 1120.00, F value 18.6667, P r greater than F 4.347 e negative 0 5, asterisk asterisk asterisk  &#10;Row 2. factor (Exam), D f 3, Sum S q 1030, Mean S q 343.33, F value 5.7222 , P r greater than F 0.01144)), asterisk. &#10;Row 3. Residuals, D f 12, Sum S q 720, Mean S q 60.00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241662" y="4094448"/>
            <a:ext cx="8291814" cy="143716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241662" y="5638800"/>
            <a:ext cx="8382000" cy="4572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 conclusions are the same in this situation.</a:t>
            </a:r>
          </a:p>
        </p:txBody>
      </p:sp>
    </p:spTree>
    <p:extLst>
      <p:ext uri="{BB962C8B-B14F-4D97-AF65-F5344CB8AC3E}">
        <p14:creationId xmlns:p14="http://schemas.microsoft.com/office/powerpoint/2010/main" val="11877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</a:t>
            </a:r>
            <a:r>
              <a:rPr lang="en-US" dirty="0" smtClean="0"/>
              <a:t>8.4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3964" y="1407392"/>
            <a:ext cx="8754777" cy="48410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err="1" smtClean="0">
                <a:sym typeface="Symbol" panose="05050102010706020507" pitchFamily="18" charset="2"/>
              </a:rPr>
              <a:t>Nonparametrics</a:t>
            </a:r>
            <a:endParaRPr lang="en-US" altLang="en-US" dirty="0" smtClean="0">
              <a:sym typeface="Symbol" panose="05050102010706020507" pitchFamily="18" charset="2"/>
            </a:endParaRPr>
          </a:p>
          <a:p>
            <a:pPr marL="0" indent="461963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Wilcoxon-Mann-Whitney </a:t>
            </a:r>
            <a:r>
              <a:rPr lang="en-US" altLang="en-US" dirty="0">
                <a:sym typeface="Symbol" panose="05050102010706020507" pitchFamily="18" charset="2"/>
              </a:rPr>
              <a:t>(two-sample test </a:t>
            </a:r>
            <a:r>
              <a:rPr lang="en-US" altLang="en-US" dirty="0" smtClean="0">
                <a:sym typeface="Symbol" panose="05050102010706020507" pitchFamily="18" charset="2"/>
              </a:rPr>
              <a:t>for medians</a:t>
            </a:r>
            <a:r>
              <a:rPr lang="en-US" altLang="en-US" dirty="0">
                <a:sym typeface="Symbol" panose="05050102010706020507" pitchFamily="18" charset="2"/>
              </a:rPr>
              <a:t>)</a:t>
            </a:r>
          </a:p>
          <a:p>
            <a:pPr marL="0" indent="461963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err="1" smtClean="0">
                <a:sym typeface="Symbol" panose="05050102010706020507" pitchFamily="18" charset="2"/>
              </a:rPr>
              <a:t>Kruskal</a:t>
            </a:r>
            <a:r>
              <a:rPr lang="en-US" altLang="en-US" dirty="0" smtClean="0">
                <a:sym typeface="Symbol" panose="05050102010706020507" pitchFamily="18" charset="2"/>
              </a:rPr>
              <a:t>-Wallis </a:t>
            </a:r>
            <a:r>
              <a:rPr lang="en-US" altLang="en-US" dirty="0">
                <a:sym typeface="Symbol" panose="05050102010706020507" pitchFamily="18" charset="2"/>
              </a:rPr>
              <a:t>(one-way ANOVA)</a:t>
            </a:r>
          </a:p>
          <a:p>
            <a:pPr marL="0" indent="461963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Friedman </a:t>
            </a:r>
            <a:r>
              <a:rPr lang="en-US" altLang="en-US" dirty="0">
                <a:sym typeface="Symbol" panose="05050102010706020507" pitchFamily="18" charset="2"/>
              </a:rPr>
              <a:t>(block design</a:t>
            </a:r>
            <a:r>
              <a:rPr lang="en-US" altLang="en-US" dirty="0" smtClean="0">
                <a:sym typeface="Symbol" panose="05050102010706020507" pitchFamily="18" charset="2"/>
              </a:rPr>
              <a:t>)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Wilcoxon-Mann-Whitney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>
              <a:spcBef>
                <a:spcPts val="624"/>
              </a:spcBef>
            </a:pPr>
            <a:r>
              <a:rPr lang="en-US" altLang="en-US" dirty="0">
                <a:sym typeface="Symbol" panose="05050102010706020507" pitchFamily="18" charset="2"/>
              </a:rPr>
              <a:t>Hypotheses are similar to the two sample </a:t>
            </a:r>
            <a:r>
              <a:rPr lang="en-US" altLang="en-US" i="1" dirty="0">
                <a:sym typeface="Symbol" panose="05050102010706020507" pitchFamily="18" charset="2"/>
              </a:rPr>
              <a:t>t</a:t>
            </a:r>
            <a:r>
              <a:rPr lang="en-US" altLang="en-US" dirty="0">
                <a:sym typeface="Symbol" panose="05050102010706020507" pitchFamily="18" charset="2"/>
              </a:rPr>
              <a:t> test, but now we are testing if the two medians (rather than means) are equal</a:t>
            </a:r>
            <a:r>
              <a:rPr lang="en-US" altLang="en-US" dirty="0" smtClean="0">
                <a:sym typeface="Symbol" panose="05050102010706020507" pitchFamily="18" charset="2"/>
              </a:rPr>
              <a:t>.</a:t>
            </a:r>
          </a:p>
          <a:p>
            <a:pPr>
              <a:spcBef>
                <a:spcPts val="624"/>
              </a:spcBef>
            </a:pPr>
            <a:r>
              <a:rPr lang="en-US" altLang="en-US" dirty="0">
                <a:sym typeface="Symbol" panose="05050102010706020507" pitchFamily="18" charset="2"/>
              </a:rPr>
              <a:t>One version of the test (Wilcoxon) is based on a sum of ranks from a joint ranking, and the other version (Mann-Whitney) is based on a count of how many observations in one sample are larger than those in the other sample.</a:t>
            </a:r>
          </a:p>
          <a:p>
            <a:pPr>
              <a:spcBef>
                <a:spcPts val="624"/>
              </a:spcBef>
            </a:pPr>
            <a:r>
              <a:rPr lang="en-US" altLang="en-US" dirty="0">
                <a:sym typeface="Symbol" panose="05050102010706020507" pitchFamily="18" charset="2"/>
              </a:rPr>
              <a:t>The two versions of the test are equivalent</a:t>
            </a:r>
            <a:r>
              <a:rPr lang="en-US" altLang="en-US" dirty="0" smtClean="0">
                <a:sym typeface="Symbol" panose="05050102010706020507" pitchFamily="18" charset="2"/>
              </a:rPr>
              <a:t>.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721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Hawk Tails by Species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Data in </a:t>
            </a:r>
            <a:r>
              <a:rPr lang="en-US" b="1" dirty="0" err="1"/>
              <a:t>HawkTail</a:t>
            </a:r>
            <a:r>
              <a:rPr lang="en-US" dirty="0"/>
              <a:t> has the tail lengths (in mm) or samples from two species of hawks:</a:t>
            </a:r>
          </a:p>
          <a:p>
            <a:pPr marL="401638" indent="0">
              <a:buNone/>
            </a:pPr>
            <a:r>
              <a:rPr lang="en-US" dirty="0" smtClean="0"/>
              <a:t>RT </a:t>
            </a:r>
            <a:r>
              <a:rPr lang="en-US" dirty="0"/>
              <a:t>= red-tailed and SS = </a:t>
            </a:r>
            <a:r>
              <a:rPr lang="en-US" dirty="0" smtClean="0"/>
              <a:t>sharp-shinned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Use </a:t>
            </a:r>
            <a:r>
              <a:rPr lang="en-US" dirty="0"/>
              <a:t>a nonparametric procedure to compare median tail lengths between the two species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88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Wilcoxon Test for Hawk Tails</a:t>
            </a:r>
          </a:p>
        </p:txBody>
      </p:sp>
      <p:pic>
        <p:nvPicPr>
          <p:cNvPr id="4" name="Picture Placeholder 3" descr="A set of command lines. The command lines read:&#10;Prompt, wilcox dot test (Tail tilde Species comma data equals HawkTail, conf dot int equals TRUE).&#10;Wilcoxon rank sum test with continuity correction. &#10;data: HawkTail 2 dollar sign Tail underscore R T and HawkTail 2 dollar sign Tail underscore S S. &#10;W equals 149300, p-value less than 2.2 e negative 16. &#10;alternative hypothesis: true location shift is not equal to 0.&#10;95 percent confidence interval: &#10;74.00000 78.00004 &#10;sample estimates: &#10;difference in location&#10;76.00005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86579" y="1693273"/>
            <a:ext cx="8652621" cy="4021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367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Kruskal-Wallis Procedure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r>
              <a:rPr lang="en-US" dirty="0"/>
              <a:t>Hypotheses are similar to the one-way ANOVA </a:t>
            </a:r>
            <a:r>
              <a:rPr lang="en-US" i="1" dirty="0"/>
              <a:t>F</a:t>
            </a:r>
            <a:r>
              <a:rPr lang="en-US" dirty="0"/>
              <a:t> test, but now we are testing if the k medians (rather than means) are equal.</a:t>
            </a:r>
          </a:p>
          <a:p>
            <a:r>
              <a:rPr lang="en-US" dirty="0"/>
              <a:t>The test is based on the sums of ranks for each treatment from a joint ranking.</a:t>
            </a:r>
          </a:p>
          <a:p>
            <a:r>
              <a:rPr lang="en-US" dirty="0"/>
              <a:t>The Kruskal-Wallis test is equivalent to the Wilcoxon version of the two-sample test when </a:t>
            </a:r>
            <a:r>
              <a:rPr lang="en-US" i="1" dirty="0"/>
              <a:t>k</a:t>
            </a:r>
            <a:r>
              <a:rPr lang="en-US" dirty="0"/>
              <a:t> = 2.</a:t>
            </a:r>
          </a:p>
        </p:txBody>
      </p:sp>
    </p:spTree>
    <p:extLst>
      <p:ext uri="{BB962C8B-B14F-4D97-AF65-F5344CB8AC3E}">
        <p14:creationId xmlns:p14="http://schemas.microsoft.com/office/powerpoint/2010/main" val="162024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</a:t>
            </a:r>
            <a:r>
              <a:rPr lang="en-US" dirty="0" smtClean="0"/>
              <a:t>FourExams</a:t>
            </a:r>
            <a:endParaRPr lang="en-US" dirty="0"/>
          </a:p>
        </p:txBody>
      </p:sp>
      <p:pic>
        <p:nvPicPr>
          <p:cNvPr id="5" name="Picture Placeholder 4" descr="A set of command lines. The command lines read Prompt, E model equals a o v (Grade tilde factor (Exam) comma data equals FourExams). &#10;Prompt, plot (E model) hash symbol Normal Quantile plot looks a bit shaky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222286" y="1575764"/>
            <a:ext cx="8464514" cy="681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Placeholder 17" descr="A graph titled Normal Q-Q. The graph shows theoretical quantiles a o v (Grade tilde factor (Exam)) on the horizontal axis from negative 2 to 2 and standardized residuals from negative 2 to 1 on the vertical axis.  A dotted plot is shown with the following points. 19 at negative 2, negative 3; 20 at negative 1.5 and negative 1.5; 18 at negative 1.6, negative 1.6. An upward sloping dashed line is drawn from negative 1.8. Dots are marked along the dashed line.">
            <a:extLst>
              <a:ext uri="{FF2B5EF4-FFF2-40B4-BE49-F238E27FC236}">
                <a16:creationId xmlns="" xmlns:a16="http://schemas.microsoft.com/office/drawing/2014/main" id="{AEB0F6A2-EE46-4933-A80D-5A5EC1B7C7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675896" y="2520242"/>
            <a:ext cx="5792208" cy="357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0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Kruskal-Wallis </a:t>
            </a:r>
            <a:r>
              <a:rPr lang="en-US" dirty="0" smtClean="0"/>
              <a:t>Test</a:t>
            </a:r>
            <a:endParaRPr lang="en-US" dirty="0"/>
          </a:p>
        </p:txBody>
      </p:sp>
      <p:pic>
        <p:nvPicPr>
          <p:cNvPr id="3" name="Picture Placeholder 2" descr="A set of command lines. The command lines read:&#10;Prompt, kruskal dot test (Grade tilde Exam comma data equals FourExams)&#10;Kruskal-Wallis rank sum test .&#10;data: Grade by Exam.&#10;Kruskal-Wallis chi-squared equals 4.2689, d f equals 3, p-value equals 0.2339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88188" y="1543736"/>
            <a:ext cx="8727212" cy="1504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747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Friedman Procedure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r>
              <a:rPr lang="en-US" dirty="0"/>
              <a:t>Hypotheses are similar to the </a:t>
            </a:r>
            <a:r>
              <a:rPr lang="en-US" i="1" dirty="0"/>
              <a:t>F</a:t>
            </a:r>
            <a:r>
              <a:rPr lang="en-US" dirty="0"/>
              <a:t> test for a block design, but now we are testing if the </a:t>
            </a:r>
            <a:r>
              <a:rPr lang="en-US" i="1" dirty="0"/>
              <a:t>k</a:t>
            </a:r>
            <a:r>
              <a:rPr lang="en-US" dirty="0"/>
              <a:t> medians (rather than means) are equal.</a:t>
            </a:r>
          </a:p>
          <a:p>
            <a:r>
              <a:rPr lang="en-US" dirty="0"/>
              <a:t>The test is based on the sums of ranks for each treatment, but now the ranking is done within each block.</a:t>
            </a:r>
          </a:p>
        </p:txBody>
      </p:sp>
    </p:spTree>
    <p:extLst>
      <p:ext uri="{BB962C8B-B14F-4D97-AF65-F5344CB8AC3E}">
        <p14:creationId xmlns:p14="http://schemas.microsoft.com/office/powerpoint/2010/main" val="353546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3349</TotalTime>
  <Words>315</Words>
  <Application>Microsoft Office PowerPoint</Application>
  <PresentationFormat>On-screen Show (4:3)</PresentationFormat>
  <Paragraphs>31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8.4</vt:lpstr>
      <vt:lpstr>Topic 8.4</vt:lpstr>
      <vt:lpstr>Wilcoxon-Mann-Whitney</vt:lpstr>
      <vt:lpstr>Example: Hawk Tails by Species</vt:lpstr>
      <vt:lpstr>Wilcoxon Test for Hawk Tails</vt:lpstr>
      <vt:lpstr>Kruskal-Wallis Procedure</vt:lpstr>
      <vt:lpstr>Example: FourExams</vt:lpstr>
      <vt:lpstr>Kruskal-Wallis Test</vt:lpstr>
      <vt:lpstr>Friedman Procedure</vt:lpstr>
      <vt:lpstr>Friedman Test: Block Design with c = 1 Observation per Cell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8.4</dc:title>
  <dc:creator>Canon</dc:creator>
  <cp:lastModifiedBy>Newton, Andy</cp:lastModifiedBy>
  <cp:revision>643</cp:revision>
  <dcterms:created xsi:type="dcterms:W3CDTF">2015-10-23T14:29:37Z</dcterms:created>
  <dcterms:modified xsi:type="dcterms:W3CDTF">2018-11-14T15:38:40Z</dcterms:modified>
</cp:coreProperties>
</file>